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4" r:id="rId3"/>
    <p:sldId id="262" r:id="rId4"/>
    <p:sldId id="26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83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143000"/>
          </a:xfrm>
          <a:prstGeom prst="flowChartProcess">
            <a:avLst/>
          </a:prstGeom>
          <a:solidFill>
            <a:srgbClr val="E583D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Endocrine </a:t>
            </a:r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System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143000"/>
          </a:xfrm>
          <a:prstGeom prst="flowChartProcess">
            <a:avLst/>
          </a:prstGeom>
          <a:solidFill>
            <a:srgbClr val="E583D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body’s</a:t>
            </a:r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system </a:t>
            </a:r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of glands that produce </a:t>
            </a:r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and </a:t>
            </a:r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release </a:t>
            </a:r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chemical products directly into the bloodstream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32965"/>
            <a:ext cx="3898134" cy="1143000"/>
          </a:xfrm>
          <a:prstGeom prst="flowChartProcess">
            <a:avLst/>
          </a:prstGeom>
          <a:solidFill>
            <a:srgbClr val="E583D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Hormone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solidFill>
            <a:srgbClr val="E583D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chemical in an organism that produces a specific effect such as growth or development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64386"/>
            <a:ext cx="3898134" cy="1174214"/>
          </a:xfrm>
          <a:prstGeom prst="flowChartProcess">
            <a:avLst/>
          </a:prstGeom>
          <a:solidFill>
            <a:srgbClr val="E583D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Target Cell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174214"/>
          </a:xfrm>
          <a:prstGeom prst="flowChartProcess">
            <a:avLst/>
          </a:prstGeom>
          <a:solidFill>
            <a:srgbClr val="E583D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cell in the body that recognizes a hormone’s chemical structure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91000"/>
            <a:ext cx="3898134" cy="1143000"/>
          </a:xfrm>
          <a:prstGeom prst="flowChartProcess">
            <a:avLst/>
          </a:prstGeom>
          <a:solidFill>
            <a:srgbClr val="E583D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Hypothalamus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147482"/>
          </a:xfrm>
          <a:prstGeom prst="flowChartProcess">
            <a:avLst/>
          </a:prstGeom>
          <a:solidFill>
            <a:srgbClr val="E583D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part of the brain that links the nervous system and the endocrine system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solidFill>
            <a:srgbClr val="E583D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Pituitary Gland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199963" y="5486400"/>
            <a:ext cx="4791635" cy="1229299"/>
          </a:xfrm>
          <a:prstGeom prst="flowChartProcess">
            <a:avLst/>
          </a:prstGeom>
          <a:solidFill>
            <a:srgbClr val="E583D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</a:t>
            </a:r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ontrols </a:t>
            </a:r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many body </a:t>
            </a:r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functions, including growth, blood pressure and water balance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54698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152400"/>
            <a:ext cx="3898134" cy="1219200"/>
          </a:xfrm>
          <a:prstGeom prst="flowChartProcess">
            <a:avLst/>
          </a:prstGeom>
          <a:solidFill>
            <a:srgbClr val="E583D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Thyroid Gland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143000"/>
          </a:xfrm>
          <a:prstGeom prst="flowChartProcess">
            <a:avLst/>
          </a:prstGeom>
          <a:solidFill>
            <a:srgbClr val="E583D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Controls the release of energy from food</a:t>
            </a:r>
            <a:endParaRPr lang="en-US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32965"/>
            <a:ext cx="3898134" cy="1143000"/>
          </a:xfrm>
          <a:prstGeom prst="flowChartProcess">
            <a:avLst/>
          </a:prstGeom>
          <a:solidFill>
            <a:srgbClr val="E583D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Pancreas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solidFill>
            <a:srgbClr val="E583D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Produces insulin which controls the level of glucose in the body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64386"/>
            <a:ext cx="3898134" cy="1174214"/>
          </a:xfrm>
          <a:prstGeom prst="flowChartProcess">
            <a:avLst/>
          </a:prstGeom>
          <a:solidFill>
            <a:srgbClr val="E583D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Thymus Gland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174214"/>
          </a:xfrm>
          <a:prstGeom prst="flowChartProcess">
            <a:avLst/>
          </a:prstGeom>
          <a:solidFill>
            <a:srgbClr val="E583D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Helps develop the immune system in early childhood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91000"/>
            <a:ext cx="3898134" cy="1143000"/>
          </a:xfrm>
          <a:prstGeom prst="flowChartProcess">
            <a:avLst/>
          </a:prstGeom>
          <a:solidFill>
            <a:srgbClr val="E583D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Testes</a:t>
            </a:r>
            <a:endParaRPr lang="en-US" sz="44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147482"/>
          </a:xfrm>
          <a:prstGeom prst="flowChartProcess">
            <a:avLst/>
          </a:prstGeom>
          <a:solidFill>
            <a:srgbClr val="E583D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Controls the changes in a male’s body during puberty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solidFill>
            <a:srgbClr val="E583D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Ovaries</a:t>
            </a:r>
            <a:endParaRPr lang="en-US" sz="44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1" name="Flowchart: Process 10"/>
          <p:cNvSpPr/>
          <p:nvPr/>
        </p:nvSpPr>
        <p:spPr>
          <a:xfrm>
            <a:off x="4199963" y="5486400"/>
            <a:ext cx="4791635" cy="1229299"/>
          </a:xfrm>
          <a:prstGeom prst="flowChartProcess">
            <a:avLst/>
          </a:prstGeom>
          <a:solidFill>
            <a:srgbClr val="E583D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Controls the changes in a female’s body during puberty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5890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152400"/>
            <a:ext cx="3898134" cy="1219200"/>
          </a:xfrm>
          <a:prstGeom prst="flowChartProcess">
            <a:avLst/>
          </a:prstGeom>
          <a:solidFill>
            <a:srgbClr val="E583D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Adrenal Gland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143000"/>
          </a:xfrm>
          <a:prstGeom prst="flowChartProcess">
            <a:avLst/>
          </a:prstGeom>
          <a:solidFill>
            <a:srgbClr val="E583D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Triggers the body’s response to emergency situations</a:t>
            </a:r>
            <a:endParaRPr lang="en-US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32965"/>
            <a:ext cx="3898134" cy="1143000"/>
          </a:xfrm>
          <a:prstGeom prst="flowChartProcess">
            <a:avLst/>
          </a:prstGeom>
          <a:solidFill>
            <a:srgbClr val="E583D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Negative Feedback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solidFill>
            <a:srgbClr val="E583D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process in which a system is turned off by the condition it produces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64386"/>
            <a:ext cx="3898134" cy="1174214"/>
          </a:xfrm>
          <a:prstGeom prst="flowChartProcess">
            <a:avLst/>
          </a:prstGeom>
          <a:solidFill>
            <a:srgbClr val="E583D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Zygote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174214"/>
          </a:xfrm>
          <a:prstGeom prst="flowChartProcess">
            <a:avLst/>
          </a:prstGeom>
          <a:solidFill>
            <a:srgbClr val="E583D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fertilized egg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91000"/>
            <a:ext cx="3898134" cy="1143000"/>
          </a:xfrm>
          <a:prstGeom prst="flowChartProcess">
            <a:avLst/>
          </a:prstGeom>
          <a:solidFill>
            <a:srgbClr val="E583D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Embryo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147482"/>
          </a:xfrm>
          <a:prstGeom prst="flowChartProcess">
            <a:avLst/>
          </a:prstGeom>
          <a:solidFill>
            <a:srgbClr val="E583D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developing human during the first eight weeks after fertilization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solidFill>
            <a:srgbClr val="E583D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Fetus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199963" y="5486400"/>
            <a:ext cx="4791635" cy="1229299"/>
          </a:xfrm>
          <a:prstGeom prst="flowChartProcess">
            <a:avLst/>
          </a:prstGeom>
          <a:solidFill>
            <a:srgbClr val="E583D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developing human from the ninth week of development until birth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473550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143000"/>
          </a:xfrm>
          <a:prstGeom prst="flowChartProcess">
            <a:avLst/>
          </a:prstGeom>
          <a:solidFill>
            <a:srgbClr val="E583D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Amniotic Sac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143000"/>
          </a:xfrm>
          <a:prstGeom prst="flowChartProcess">
            <a:avLst/>
          </a:prstGeom>
          <a:solidFill>
            <a:srgbClr val="E583D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fluid filled sac that cushions and protects a developing embryo and fetus in the uterus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32965"/>
            <a:ext cx="3898134" cy="1143000"/>
          </a:xfrm>
          <a:prstGeom prst="flowChartProcess">
            <a:avLst/>
          </a:prstGeom>
          <a:solidFill>
            <a:srgbClr val="E583D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Placenta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172108"/>
          </a:xfrm>
          <a:prstGeom prst="flowChartProcess">
            <a:avLst/>
          </a:prstGeom>
          <a:solidFill>
            <a:srgbClr val="E583D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membrane that becomes the link between the developing embryo or fetus and the mother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64386"/>
            <a:ext cx="3898134" cy="1174214"/>
          </a:xfrm>
          <a:prstGeom prst="flowChartProcess">
            <a:avLst/>
          </a:prstGeom>
          <a:solidFill>
            <a:srgbClr val="E583D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Umbilical Cord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174214"/>
          </a:xfrm>
          <a:prstGeom prst="flowChartProcess">
            <a:avLst/>
          </a:prstGeom>
          <a:solidFill>
            <a:srgbClr val="E583D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rope like structure that forms between the embryo or fetus and the placenta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91000"/>
            <a:ext cx="3898134" cy="1143000"/>
          </a:xfrm>
          <a:prstGeom prst="flowChartProcess">
            <a:avLst/>
          </a:prstGeom>
          <a:solidFill>
            <a:srgbClr val="E583D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Adolescence</a:t>
            </a:r>
            <a:endParaRPr lang="en-US" sz="4400" dirty="0" smtClean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147482"/>
          </a:xfrm>
          <a:prstGeom prst="flowChartProcess">
            <a:avLst/>
          </a:prstGeom>
          <a:solidFill>
            <a:srgbClr val="E583D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stage of development between childhood and adulthood where children become adults physically and mentally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solidFill>
            <a:srgbClr val="E583D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Puberty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1" name="Flowchart: Process 10"/>
          <p:cNvSpPr/>
          <p:nvPr/>
        </p:nvSpPr>
        <p:spPr>
          <a:xfrm>
            <a:off x="4199963" y="5486400"/>
            <a:ext cx="4791635" cy="1229299"/>
          </a:xfrm>
          <a:prstGeom prst="flowChartProcess">
            <a:avLst/>
          </a:prstGeom>
          <a:solidFill>
            <a:srgbClr val="E583D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period of sexual development in which the body becomes able to reproduce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473550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259</Words>
  <Application>Microsoft Office PowerPoint</Application>
  <PresentationFormat>On-screen Show (4:3)</PresentationFormat>
  <Paragraphs>40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Lasco</dc:creator>
  <cp:lastModifiedBy>Rob Lasco</cp:lastModifiedBy>
  <cp:revision>26</cp:revision>
  <dcterms:created xsi:type="dcterms:W3CDTF">2006-08-16T00:00:00Z</dcterms:created>
  <dcterms:modified xsi:type="dcterms:W3CDTF">2014-02-20T14:57:02Z</dcterms:modified>
</cp:coreProperties>
</file>